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300" r:id="rId2"/>
    <p:sldId id="302" r:id="rId3"/>
    <p:sldId id="298" r:id="rId4"/>
    <p:sldId id="259" r:id="rId5"/>
    <p:sldId id="283" r:id="rId6"/>
    <p:sldId id="284" r:id="rId7"/>
    <p:sldId id="301" r:id="rId8"/>
    <p:sldId id="286" r:id="rId9"/>
    <p:sldId id="29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7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e-B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00000000000002E-2"/>
                  <c:y val="-0.21527777777777779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be-B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33333333333339E-2"/>
                  <c:y val="-0.34375000000000006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be-B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10 мес. 2019  г.</c:v>
                </c:pt>
                <c:pt idx="1">
                  <c:v>10 мес. 2020 г.</c:v>
                </c:pt>
              </c:strCache>
            </c:strRef>
          </c:cat>
          <c:val>
            <c:numRef>
              <c:f>Лист1!$B$2:$B$5</c:f>
              <c:numCache>
                <c:formatCode>Основной</c:formatCode>
                <c:ptCount val="4"/>
                <c:pt idx="0">
                  <c:v>7694</c:v>
                </c:pt>
                <c:pt idx="1">
                  <c:v>16304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10 мес. 2019  г.</c:v>
                </c:pt>
                <c:pt idx="1">
                  <c:v>10 мес. 2020 г.</c:v>
                </c:pt>
              </c:strCache>
            </c:strRef>
          </c:cat>
          <c:val>
            <c:numRef>
              <c:f>Лист1!$C$2:$C$5</c:f>
              <c:numCache>
                <c:formatCode>Основной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10 мес. 2019  г.</c:v>
                </c:pt>
                <c:pt idx="1">
                  <c:v>10 мес. 2020 г.</c:v>
                </c:pt>
              </c:strCache>
            </c:strRef>
          </c:cat>
          <c:val>
            <c:numRef>
              <c:f>Лист1!$D$2:$D$5</c:f>
              <c:numCache>
                <c:formatCode>Основной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33376"/>
        <c:axId val="23734912"/>
        <c:axId val="0"/>
      </c:bar3DChart>
      <c:catAx>
        <c:axId val="23733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3734912"/>
        <c:crosses val="autoZero"/>
        <c:auto val="1"/>
        <c:lblAlgn val="ctr"/>
        <c:lblOffset val="100"/>
        <c:noMultiLvlLbl val="0"/>
      </c:catAx>
      <c:valAx>
        <c:axId val="23734912"/>
        <c:scaling>
          <c:orientation val="minMax"/>
        </c:scaling>
        <c:delete val="0"/>
        <c:axPos val="l"/>
        <c:majorGridlines/>
        <c:numFmt formatCode="Основной" sourceLinked="1"/>
        <c:majorTickMark val="out"/>
        <c:minorTickMark val="none"/>
        <c:tickLblPos val="nextTo"/>
        <c:crossAx val="2373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be-BY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37A5-5828-4D79-AD50-A4AB4C5DE26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47669-A97A-4077-880D-03CA62FB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37A5-5828-4D79-AD50-A4AB4C5DE26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7669-A97A-4077-880D-03CA62FB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37A5-5828-4D79-AD50-A4AB4C5DE26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7669-A97A-4077-880D-03CA62FB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37A5-5828-4D79-AD50-A4AB4C5DE26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47669-A97A-4077-880D-03CA62FB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37A5-5828-4D79-AD50-A4AB4C5DE26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47669-A97A-4077-880D-03CA62FB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37A5-5828-4D79-AD50-A4AB4C5DE26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47669-A97A-4077-880D-03CA62FB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37A5-5828-4D79-AD50-A4AB4C5DE26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47669-A97A-4077-880D-03CA62FB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37A5-5828-4D79-AD50-A4AB4C5DE26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47669-A97A-4077-880D-03CA62FB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37A5-5828-4D79-AD50-A4AB4C5DE26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47669-A97A-4077-880D-03CA62FB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37A5-5828-4D79-AD50-A4AB4C5DE26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47669-A97A-4077-880D-03CA62FB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37A5-5828-4D79-AD50-A4AB4C5DE26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47669-A97A-4077-880D-03CA62FB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6437A5-5828-4D79-AD50-A4AB4C5DE26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5C47669-A97A-4077-880D-03CA62FB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talonline.by/document/?regnum=HK9900275#&amp;Article=21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539552" y="116632"/>
            <a:ext cx="8064896" cy="149810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smtClean="0"/>
              <a:t>Преступления в сфере высоких технологий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2" y="1916832"/>
            <a:ext cx="4636624" cy="260484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41" y="1772816"/>
            <a:ext cx="3840427" cy="216024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1" y="4293096"/>
            <a:ext cx="3545755" cy="23666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77572"/>
            <a:ext cx="4024572" cy="2680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01172"/>
            <a:ext cx="4876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-96032" y="1241672"/>
            <a:ext cx="6408712" cy="434756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/>
              </a:rPr>
              <a:t>Главное управление по противодействию </a:t>
            </a:r>
            <a:r>
              <a:rPr lang="ru-RU" sz="2800" b="1" dirty="0" err="1">
                <a:solidFill>
                  <a:schemeClr val="bg1"/>
                </a:solidFill>
                <a:effectLst/>
              </a:rPr>
              <a:t>киберпреступности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Министерства внутренних дел РБ </a:t>
            </a:r>
            <a:r>
              <a:rPr lang="ru-RU" sz="2800" b="1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ru-RU" sz="2800" b="1" u="sng" dirty="0">
                <a:solidFill>
                  <a:srgbClr val="FF0000"/>
                </a:solidFill>
                <a:effectLst/>
              </a:rPr>
              <a:t>Управление "К")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effectLst/>
              </a:rPr>
              <a:t>– подразделение МВД </a:t>
            </a:r>
            <a:r>
              <a:rPr lang="ru-RU" sz="2800" i="1" dirty="0">
                <a:solidFill>
                  <a:schemeClr val="bg1"/>
                </a:solidFill>
                <a:effectLst/>
              </a:rPr>
              <a:t>по раскрытию преступлений в сфере высоких технологий. Создано в 2001 </a:t>
            </a:r>
            <a:r>
              <a:rPr lang="ru-RU" sz="2800" i="1" dirty="0" smtClean="0">
                <a:solidFill>
                  <a:schemeClr val="bg1"/>
                </a:solidFill>
                <a:effectLst/>
              </a:rPr>
              <a:t>году.</a:t>
            </a:r>
            <a:endParaRPr lang="ru-RU" sz="2800" dirty="0">
              <a:solidFill>
                <a:schemeClr val="bg1"/>
              </a:solidFill>
              <a:effectLst/>
            </a:endParaRPr>
          </a:p>
          <a:p>
            <a:pPr algn="ctr"/>
            <a:endParaRPr lang="ru-RU" sz="3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87" y="1916832"/>
            <a:ext cx="2843808" cy="284380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288161" cy="6798357"/>
          </a:xfrm>
        </p:spPr>
      </p:pic>
    </p:spTree>
    <p:extLst>
      <p:ext uri="{BB962C8B-B14F-4D97-AF65-F5344CB8AC3E}">
        <p14:creationId xmlns:p14="http://schemas.microsoft.com/office/powerpoint/2010/main" val="81237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416782"/>
              </p:ext>
            </p:extLst>
          </p:nvPr>
        </p:nvGraphicFramePr>
        <p:xfrm>
          <a:off x="1475656" y="2348880"/>
          <a:ext cx="6336704" cy="401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0" y="764704"/>
            <a:ext cx="9144000" cy="122413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Динамика роста преступности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 сфере высоких преступлений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 Республике Беларусь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8058152" cy="51938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/>
              <a:t>Способ хищения – путем изменения информации, обрабатываемой в компьютерной системе, хранящейся на машинных носителях , либо путем введения в компьютерную систему ложной информации.</a:t>
            </a:r>
          </a:p>
          <a:p>
            <a:pPr>
              <a:spcBef>
                <a:spcPts val="0"/>
              </a:spcBef>
              <a:buNone/>
            </a:pPr>
            <a:endParaRPr lang="ru-RU" sz="1400" dirty="0"/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Наиболее распространенным является хищение с использование БПК (банковских пластиковых карточек)</a:t>
            </a:r>
            <a:endParaRPr lang="ru-RU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44208" y="116632"/>
            <a:ext cx="2711609" cy="172819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Возраст уголовной ответственности –</a:t>
            </a:r>
            <a:r>
              <a:rPr lang="ru-RU" b="1" dirty="0" smtClean="0">
                <a:solidFill>
                  <a:srgbClr val="FF0000"/>
                </a:solidFill>
              </a:rPr>
              <a:t> 14 лет</a:t>
            </a:r>
          </a:p>
        </p:txBody>
      </p:sp>
      <p:pic>
        <p:nvPicPr>
          <p:cNvPr id="5" name="Рисунок 4" descr="Oplata-kartochkoy-pokupka-po-interne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9325" y="4697760"/>
            <a:ext cx="380868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17226"/>
            <a:ext cx="5976664" cy="112700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400" b="1" dirty="0">
                <a:hlinkClick r:id="rId3"/>
              </a:rPr>
              <a:t>Статья </a:t>
            </a:r>
            <a:r>
              <a:rPr lang="ru-RU" sz="5400" b="1" dirty="0" smtClean="0">
                <a:hlinkClick r:id="rId3"/>
              </a:rPr>
              <a:t>212 УК.</a:t>
            </a:r>
            <a:r>
              <a:rPr lang="ru-RU" sz="5400" b="1" dirty="0"/>
              <a:t> Хищение путем </a:t>
            </a:r>
            <a:br>
              <a:rPr lang="ru-RU" sz="5400" b="1" dirty="0"/>
            </a:br>
            <a:r>
              <a:rPr lang="ru-RU" sz="5400" b="1" dirty="0"/>
              <a:t>использования компьютерной </a:t>
            </a:r>
            <a:br>
              <a:rPr lang="ru-RU" sz="5400" b="1" dirty="0"/>
            </a:br>
            <a:r>
              <a:rPr lang="ru-RU" sz="5400" b="1" dirty="0"/>
              <a:t>техники</a:t>
            </a:r>
            <a:endParaRPr lang="ru-RU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38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0928"/>
            <a:ext cx="9144000" cy="5560540"/>
          </a:xfrm>
        </p:spPr>
      </p:pic>
    </p:spTree>
    <p:extLst>
      <p:ext uri="{BB962C8B-B14F-4D97-AF65-F5344CB8AC3E}">
        <p14:creationId xmlns:p14="http://schemas.microsoft.com/office/powerpoint/2010/main" val="209075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" y="1318784"/>
            <a:ext cx="9113578" cy="4169462"/>
          </a:xfrm>
        </p:spPr>
      </p:pic>
    </p:spTree>
    <p:extLst>
      <p:ext uri="{BB962C8B-B14F-4D97-AF65-F5344CB8AC3E}">
        <p14:creationId xmlns:p14="http://schemas.microsoft.com/office/powerpoint/2010/main" val="1598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6" y="908720"/>
            <a:ext cx="8397567" cy="576290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09684" y="188640"/>
            <a:ext cx="7606732" cy="100811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Скимминг</a:t>
            </a:r>
            <a:r>
              <a:rPr lang="ru-RU" b="1" dirty="0" smtClean="0">
                <a:solidFill>
                  <a:schemeClr val="bg1"/>
                </a:solidFill>
              </a:rPr>
              <a:t>» -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83280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Белорусов </a:t>
            </a:r>
            <a:r>
              <a:rPr lang="ru-RU" sz="2800" dirty="0" smtClean="0"/>
              <a:t>в настоящее время атакует </a:t>
            </a:r>
            <a:r>
              <a:rPr lang="ru-RU" sz="2800" b="1" dirty="0" smtClean="0">
                <a:solidFill>
                  <a:srgbClr val="FF0000"/>
                </a:solidFill>
              </a:rPr>
              <a:t>«ВИШИНГ"</a:t>
            </a:r>
            <a:r>
              <a:rPr lang="ru-RU" sz="2800" dirty="0" smtClean="0"/>
              <a:t>! </a:t>
            </a:r>
          </a:p>
          <a:p>
            <a:r>
              <a:rPr lang="ru-RU" sz="2800" dirty="0" smtClean="0"/>
              <a:t>- Способ мошенничества с помощью телефона, когда мошенник под различными предлогами пытается выманить персональную информацию жертвы для последующего хищения денег с банковского счета .</a:t>
            </a:r>
            <a:endParaRPr lang="ru-RU" sz="2800" dirty="0"/>
          </a:p>
          <a:p>
            <a:pPr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77" y="3005562"/>
            <a:ext cx="4788546" cy="3186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8" y="2996952"/>
            <a:ext cx="2448272" cy="3397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96952"/>
            <a:ext cx="3128314" cy="3411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84" y="3005562"/>
            <a:ext cx="2950222" cy="34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84784"/>
            <a:ext cx="7608168" cy="41764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Никому ни под каким предлогом не передавайте реквизиты своих банковских карт;</a:t>
            </a:r>
          </a:p>
          <a:p>
            <a:r>
              <a:rPr lang="ru-RU" sz="2400" dirty="0" smtClean="0"/>
              <a:t>Если вам звонят с подобными просьбами, представляясь сотрудниками банка, прекратите данный разговор;</a:t>
            </a:r>
          </a:p>
          <a:p>
            <a:r>
              <a:rPr lang="ru-RU" sz="2400" dirty="0" smtClean="0"/>
              <a:t>При необходимости, перезвоните в клиентскую службу вашего банка (номер указан на банковской карте) для уточнения всех вопросов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43800" cy="914400"/>
          </a:xfrm>
          <a:solidFill>
            <a:schemeClr val="accent1"/>
          </a:solidFill>
        </p:spPr>
        <p:txBody>
          <a:bodyPr/>
          <a:lstStyle/>
          <a:p>
            <a:r>
              <a:rPr lang="ru-RU" dirty="0" smtClean="0"/>
              <a:t>Рекомендации: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6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1644</TotalTime>
  <Words>181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УГОЛОВНЫЙ КОДЕКС РЕСПУБЛИКИ БЕЛАРУСЬ Преступления против собственности</dc:title>
  <dc:creator>Dear Kris</dc:creator>
  <cp:lastModifiedBy>Администратор</cp:lastModifiedBy>
  <cp:revision>95</cp:revision>
  <dcterms:created xsi:type="dcterms:W3CDTF">2019-12-03T19:52:47Z</dcterms:created>
  <dcterms:modified xsi:type="dcterms:W3CDTF">2021-03-10T09:03:49Z</dcterms:modified>
</cp:coreProperties>
</file>