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98" r:id="rId3"/>
    <p:sldId id="305" r:id="rId4"/>
    <p:sldId id="306" r:id="rId5"/>
    <p:sldId id="322" r:id="rId6"/>
    <p:sldId id="325" r:id="rId7"/>
    <p:sldId id="326" r:id="rId8"/>
    <p:sldId id="327" r:id="rId9"/>
    <p:sldId id="329" r:id="rId10"/>
    <p:sldId id="328" r:id="rId11"/>
    <p:sldId id="307" r:id="rId12"/>
    <p:sldId id="318" r:id="rId13"/>
    <p:sldId id="308" r:id="rId14"/>
    <p:sldId id="309" r:id="rId15"/>
    <p:sldId id="319" r:id="rId16"/>
    <p:sldId id="320" r:id="rId17"/>
    <p:sldId id="321" r:id="rId18"/>
    <p:sldId id="334" r:id="rId19"/>
    <p:sldId id="333" r:id="rId20"/>
    <p:sldId id="324" r:id="rId21"/>
    <p:sldId id="335" r:id="rId22"/>
    <p:sldId id="323" r:id="rId23"/>
  </p:sldIdLst>
  <p:sldSz cx="11518900" cy="72009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86" y="-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178" cy="340184"/>
          </a:xfrm>
          <a:prstGeom prst="rect">
            <a:avLst/>
          </a:prstGeom>
        </p:spPr>
        <p:txBody>
          <a:bodyPr vert="horz" lIns="81692" tIns="40846" rIns="81692" bIns="4084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24" y="0"/>
            <a:ext cx="4301178" cy="340184"/>
          </a:xfrm>
          <a:prstGeom prst="rect">
            <a:avLst/>
          </a:prstGeom>
        </p:spPr>
        <p:txBody>
          <a:bodyPr vert="horz" lIns="81692" tIns="40846" rIns="81692" bIns="40846" rtlCol="0"/>
          <a:lstStyle>
            <a:lvl1pPr algn="r">
              <a:defRPr sz="1100"/>
            </a:lvl1pPr>
          </a:lstStyle>
          <a:p>
            <a:fld id="{51FBA8C7-88DC-4466-846D-BD074A815EF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82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92" tIns="40846" rIns="81692" bIns="408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11" y="3229496"/>
            <a:ext cx="7940216" cy="3058654"/>
          </a:xfrm>
          <a:prstGeom prst="rect">
            <a:avLst/>
          </a:prstGeom>
        </p:spPr>
        <p:txBody>
          <a:bodyPr vert="horz" lIns="81692" tIns="40846" rIns="81692" bIns="4084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5993"/>
            <a:ext cx="4301178" cy="340184"/>
          </a:xfrm>
          <a:prstGeom prst="rect">
            <a:avLst/>
          </a:prstGeom>
        </p:spPr>
        <p:txBody>
          <a:bodyPr vert="horz" lIns="81692" tIns="40846" rIns="81692" bIns="4084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24" y="6455993"/>
            <a:ext cx="4301178" cy="340184"/>
          </a:xfrm>
          <a:prstGeom prst="rect">
            <a:avLst/>
          </a:prstGeom>
        </p:spPr>
        <p:txBody>
          <a:bodyPr vert="horz" lIns="81692" tIns="40846" rIns="81692" bIns="40846" rtlCol="0" anchor="b"/>
          <a:lstStyle>
            <a:lvl1pPr algn="r">
              <a:defRPr sz="1100"/>
            </a:lvl1pPr>
          </a:lstStyle>
          <a:p>
            <a:fld id="{51B1EAF4-1F65-4347-BC5F-BBB1EEC33E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2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580" y="2780479"/>
            <a:ext cx="2518410" cy="31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4032504"/>
            <a:ext cx="806767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3B3B3"/>
                </a:solidFill>
                <a:latin typeface="Myriad Pro Cond"/>
                <a:cs typeface="Myriad Pro Cond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25" smtClean="0"/>
              <a:t>Тренинг по навыкам продуктивного (эффективного) общения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3413-3101-4E4A-9A95-6EE5D96059C1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3B3B3"/>
                </a:solidFill>
                <a:latin typeface="Myriad Pro Cond"/>
                <a:cs typeface="Myriad Pro Cond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25" smtClean="0"/>
              <a:t>Тренинг по навыкам продуктивного (эффективного) общения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AF9C-D615-4CCD-9B17-6F81DE0A0F5E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656207"/>
            <a:ext cx="5013484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656207"/>
            <a:ext cx="5013484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3B3B3"/>
                </a:solidFill>
                <a:latin typeface="Myriad Pro Cond"/>
                <a:cs typeface="Myriad Pro Cond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25" smtClean="0"/>
              <a:t>Тренинг по навыкам продуктивного (эффективного) общения</a:t>
            </a:r>
            <a:endParaRPr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86EC-FB0A-42C6-9DE1-D4764BF60829}" type="datetime1">
              <a:rPr lang="en-US" smtClean="0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3B3B3"/>
                </a:solidFill>
                <a:latin typeface="Myriad Pro Cond"/>
                <a:cs typeface="Myriad Pro Cond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25" smtClean="0"/>
              <a:t>Тренинг по навыкам продуктивного (эффективного) общения</a:t>
            </a:r>
            <a:endParaRPr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74F5-DD95-48FC-BB76-62BEB5D6764E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3B3B3"/>
                </a:solidFill>
                <a:latin typeface="Myriad Pro Cond"/>
                <a:cs typeface="Myriad Pro Cond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25" smtClean="0"/>
              <a:t>Тренинг по навыкам продуктивного (эффективного) общения</a:t>
            </a:r>
            <a:endParaRPr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2901-3B75-4E89-8165-70396D41F70E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175" y="304173"/>
            <a:ext cx="3295831" cy="6591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206" y="5283776"/>
            <a:ext cx="1612265" cy="1612265"/>
          </a:xfrm>
          <a:custGeom>
            <a:avLst/>
            <a:gdLst/>
            <a:ahLst/>
            <a:cxnLst/>
            <a:rect l="l" t="t" r="r" b="b"/>
            <a:pathLst>
              <a:path w="1612264" h="1612265">
                <a:moveTo>
                  <a:pt x="1612030" y="0"/>
                </a:moveTo>
                <a:lnTo>
                  <a:pt x="0" y="0"/>
                </a:lnTo>
                <a:lnTo>
                  <a:pt x="1612030" y="1612041"/>
                </a:lnTo>
                <a:lnTo>
                  <a:pt x="1612030" y="0"/>
                </a:lnTo>
                <a:close/>
              </a:path>
            </a:pathLst>
          </a:custGeom>
          <a:solidFill>
            <a:srgbClr val="F55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510" y="870667"/>
            <a:ext cx="10234228" cy="1310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656207"/>
            <a:ext cx="10372725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15484" y="6650318"/>
            <a:ext cx="3039745" cy="23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3B3B3"/>
                </a:solidFill>
                <a:latin typeface="Myriad Pro Cond"/>
                <a:cs typeface="Myriad Pro Cond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25" smtClean="0"/>
              <a:t>Тренинг по навыкам продуктивного (эффективного) общения</a:t>
            </a: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696837"/>
            <a:ext cx="2650807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942A-6EC9-4943-9891-AB718B5D61F0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696837"/>
            <a:ext cx="2650807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10" y="870667"/>
            <a:ext cx="2827940" cy="3539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7850" y="933450"/>
            <a:ext cx="6561137" cy="54753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61912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80986"/>
            <a:ext cx="7162800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проект по туберкулезу\24 марта\AXTQKBe81Y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9" y="280986"/>
            <a:ext cx="3289301" cy="49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" y="781050"/>
            <a:ext cx="3505200" cy="1107996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выявляется туберкулёз?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4450" y="400050"/>
            <a:ext cx="7170737" cy="323165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клиническим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проявлениям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проводимой пробой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Манту,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Диаскин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-тест и др. </a:t>
            </a:r>
          </a:p>
          <a:p>
            <a:pPr algn="l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Флюорографическим исследованием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Исследованием мокроты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ownloads\htmlconvd-3hChP823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390900"/>
            <a:ext cx="76200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870667"/>
            <a:ext cx="3124200" cy="387798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туберкулеза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Вакцинация БЦЖ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5850" y="400050"/>
            <a:ext cx="7323137" cy="2246769"/>
          </a:xfrm>
        </p:spPr>
        <p:txBody>
          <a:bodyPr/>
          <a:lstStyle/>
          <a:p>
            <a:pPr algn="ctr"/>
            <a:r>
              <a:rPr lang="ru-RU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туберкулёза начинается с роддома, где новорожденному делается прививка против этого грозного заболевания. 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912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2469482"/>
            <a:ext cx="7620000" cy="4331367"/>
          </a:xfrm>
        </p:spPr>
      </p:pic>
    </p:spTree>
    <p:extLst>
      <p:ext uri="{BB962C8B-B14F-4D97-AF65-F5344CB8AC3E}">
        <p14:creationId xmlns:p14="http://schemas.microsoft.com/office/powerpoint/2010/main" val="39255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10" y="870667"/>
            <a:ext cx="2675540" cy="1661993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питание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4450" y="400050"/>
            <a:ext cx="7094537" cy="60087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2674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ownloads\blobid1591082019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65114"/>
            <a:ext cx="7467600" cy="66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10" y="870667"/>
            <a:ext cx="2827940" cy="1107996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отдых/спорт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4450" y="400050"/>
            <a:ext cx="7094537" cy="172354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двигательная активность(гимнастика, ходьба, плавание, бег, велосипед и др.) необходима для укрепления здоровья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200775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2102426"/>
            <a:ext cx="7315200" cy="47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352800" cy="553998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Закаливание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1569660"/>
          </a:xfrm>
        </p:spPr>
        <p:txBody>
          <a:bodyPr/>
          <a:lstStyle/>
          <a:p>
            <a:pPr algn="ctr"/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повышает устойчивость к различным заболеваниям, в том числе и к туберкулёзу.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1771650"/>
            <a:ext cx="7086600" cy="49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124200" cy="3877985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Регулярно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влажную уборку и проветривание помещений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553998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ownloads\ubork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72775"/>
            <a:ext cx="7620000" cy="65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124200" cy="1661993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Отказ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привычек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6477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Downloads\3e520aeeca7ffb20745e168e9cb52ca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23850"/>
            <a:ext cx="75438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352800" cy="1107996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Кашлевой 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этикет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6477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Downloads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23850"/>
            <a:ext cx="75438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" y="781050"/>
            <a:ext cx="3352800" cy="2462213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как глобальная и  национальная проблема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4450" y="683760"/>
            <a:ext cx="7170737" cy="5878532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мира инфицирована микобактериями туберкулеза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являются возбудителями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инфицированных людей заболевает туберкулезом в течение своей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занимает второе место среди главных причин смерти от инфекционных заболеваний во всем мире, уступая лишь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ВИЧ/СПИД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9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124200" cy="1107996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туберкулеза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3724096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требует лечения продолжительностью от 6 месяцев до 2 лет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эффекты лечения тяжелые,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принимаются строго под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контролем врача;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болеющие туберкулезом, часто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 от дискриминации и стигмы,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неприятия и социальной изоляции.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514850"/>
            <a:ext cx="5257800" cy="217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2246710"/>
            <a:ext cx="2827940" cy="1538883"/>
          </a:xfrm>
        </p:spPr>
        <p:txBody>
          <a:bodyPr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туберкулез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9250" y="857250"/>
            <a:ext cx="6561137" cy="54753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61912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47650"/>
            <a:ext cx="76200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4450" y="400050"/>
            <a:ext cx="7170737" cy="6400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Беларуси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было зафиксировано 1 тыс. 759 вновь выявленных случаев туберкулеза. Это на 155 человек меньше, чем в 2018-м. На учете в противотуберкулезных диспансерах находится около 3 тыс. пациентов, которые активно наблюдаются и лечатся. А ведь еще 10 лет назад на учете у специалистов состояли от 30 до 40 тыс. человек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в Беларуси 18 случаев заболевания туберкулезом на 100 тыс. человек.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3231654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Психосоциальная поддержка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 - это система психологической и социальной поддержки больному, направленная 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успешную адаптацию больных к изменившимся условиям жизни,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них приверженности к лечению.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 обеспечение возможности выздоровления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517143"/>
            <a:ext cx="7467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2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50" y="781050"/>
            <a:ext cx="2971800" cy="2215991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Белорусское Общество Красного Креста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0650" y="993072"/>
            <a:ext cx="7170737" cy="5478423"/>
          </a:xfrm>
        </p:spPr>
        <p:txBody>
          <a:bodyPr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технической помощи №  2/19/000982  «Укрепление национальной системы профилактики, лечения, ухода и поддержки в связи с ВИЧ и туберкулезом в Республике Беларусь»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Филиппович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</a:t>
            </a:r>
            <a:r>
              <a:rPr lang="ru-RU" b="1" dirty="0" err="1" smtClean="0">
                <a:solidFill>
                  <a:schemeClr val="bg1"/>
                </a:solidFill>
              </a:rPr>
              <a:t>ИЧ</a:t>
            </a:r>
            <a:r>
              <a:rPr lang="ru-RU" b="1" dirty="0" smtClean="0">
                <a:solidFill>
                  <a:schemeClr val="bg1"/>
                </a:solidFill>
              </a:rPr>
              <a:t> и туберкулезом в Республике Беларусь(регистрационный  № 2/19/000982 </a:t>
            </a:r>
            <a:r>
              <a:rPr lang="ru-RU" b="1" dirty="0">
                <a:solidFill>
                  <a:schemeClr val="bg1"/>
                </a:solidFill>
              </a:rPr>
              <a:t>международной технической помощи «Укрепление национальной системы профилактики, лечения, ухода и поддержки </a:t>
            </a:r>
            <a:r>
              <a:rPr lang="ru-RU" b="1" dirty="0" smtClean="0">
                <a:solidFill>
                  <a:schemeClr val="bg1"/>
                </a:solidFill>
              </a:rPr>
              <a:t>в</a:t>
            </a:r>
            <a:endParaRPr lang="ru-RU" dirty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3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704850"/>
            <a:ext cx="2904140" cy="4062651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(от 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tuberculum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бугорок) — широко распространённое в мире инфекционное заболевание человека и животных, вызываемое различными видами микобактерий.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60849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1912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247650"/>
            <a:ext cx="76962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510" y="870666"/>
            <a:ext cx="2599340" cy="201593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симптомы туберкулеза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4450" y="323850"/>
            <a:ext cx="7094537" cy="60849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06179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340916"/>
            <a:ext cx="7696200" cy="65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50" y="781050"/>
            <a:ext cx="3429000" cy="196977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заболеванию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5816977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Курение, алкоголизм, наркомания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Неполноценное питание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 жизни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Пожилой возраст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Ослабленный иммунитет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ВИЧ-инфицированность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диабет, язвенная болезнь желудка и 12-перстной кишки, хронические заболевания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повторяющееся проникновение микобактерий туберкулёза  в организм (особенно для сотрудников медучреждений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кратковременном контакте – поступление в ослабленный организм высоковирулентных (агрессивных) туберкулёзных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палочек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552450"/>
            <a:ext cx="3124200" cy="4739759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источником инфицирования туберкулёзом являются носители с открытыми формами туберкулёза, то есть те, кто выделяют бациллы Коха во внешнюю среду.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400050"/>
            <a:ext cx="7315200" cy="2215991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кашле, чихании, смехе больной открытой формой туберкулёза выбрасывает в воздух мелкие капельки мокроты, содержащие туберкулёзные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рассеиваются вокруг на расстоянии до 1,5 м и держатся в воздухе в виде взвеси до 30 минут, а окончательно оседают минимум 6 часов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3067050"/>
            <a:ext cx="6624735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1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352800" cy="1846659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заражения туберкулезом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6477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323850"/>
            <a:ext cx="7696200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7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50" y="1924050"/>
            <a:ext cx="3124200" cy="1661993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органов при туберкулезе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175432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человеческом организме туберкулёзом могут поражаться практически все органы и ткани        (кроме волос и ногтей), но всё же чаще всего –это лёгочный туберкулёз (90 % случаев).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2000249"/>
            <a:ext cx="7467600" cy="4943475"/>
          </a:xfrm>
        </p:spPr>
      </p:pic>
      <p:pic>
        <p:nvPicPr>
          <p:cNvPr id="6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50" y="2088573"/>
            <a:ext cx="6324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781050"/>
            <a:ext cx="3200400" cy="1661993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органов при туберкулезе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8250" y="323850"/>
            <a:ext cx="7170737" cy="579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115050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computer\Рабочий стол\111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2076450"/>
            <a:ext cx="7412037" cy="4643437"/>
          </a:xfrm>
        </p:spPr>
      </p:pic>
      <p:pic>
        <p:nvPicPr>
          <p:cNvPr id="6" name="Picture 2" descr="C:\Documents and Settings\computer\Рабочий стол\111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704850"/>
            <a:ext cx="7412037" cy="6122410"/>
          </a:xfrm>
        </p:spPr>
      </p:pic>
      <p:pic>
        <p:nvPicPr>
          <p:cNvPr id="5122" name="Picture 2" descr="C:\Users\1\Downloads\af3f441d48791ed8de4893328ce2848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64" y="252845"/>
            <a:ext cx="8020050" cy="66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3874</TotalTime>
  <Words>495</Words>
  <Application>Microsoft Office PowerPoint</Application>
  <PresentationFormat>Произвольный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Что такое туберкулез </vt:lpstr>
      <vt:lpstr>Туберкулёз (от лат. tuberculum — бугорок) — широко распространённое в мире инфекционное заболевание человека и животных, вызываемое различными видами микобактерий. </vt:lpstr>
      <vt:lpstr> Основные симптомы туберкулеза</vt:lpstr>
      <vt:lpstr>Факторы, способствующие заболеванию туберкулезом</vt:lpstr>
      <vt:lpstr>Основным источником инфицирования туберкулёзом являются носители с открытыми формами туберкулёза, то есть те, кто выделяют бациллы Коха во внешнюю среду.</vt:lpstr>
      <vt:lpstr>Пути заражения туберкулезом</vt:lpstr>
      <vt:lpstr>Поражение органов при туберкулезе</vt:lpstr>
      <vt:lpstr>Поражение органов при туберкулезе</vt:lpstr>
      <vt:lpstr>Как выявляется туберкулёз?</vt:lpstr>
      <vt:lpstr>Профилактика туберкулеза  1. Вакцинация БЦЖ</vt:lpstr>
      <vt:lpstr>2. Полноценное питание</vt:lpstr>
      <vt:lpstr>3. Активный отдых/спорт</vt:lpstr>
      <vt:lpstr>4. Закаливание</vt:lpstr>
      <vt:lpstr>5. Регулярно проводить влажную уборку и проветривание помещений </vt:lpstr>
      <vt:lpstr>6. Отказ от вредных привычек</vt:lpstr>
      <vt:lpstr>7. Кашлевой        этикет</vt:lpstr>
      <vt:lpstr>Туберкулез как глобальная и  национальная проблема здравоохранения</vt:lpstr>
      <vt:lpstr>Лечение туберкулеза</vt:lpstr>
      <vt:lpstr>Презентация PowerPoint</vt:lpstr>
      <vt:lpstr>Презентация PowerPoint</vt:lpstr>
      <vt:lpstr>Белорусское Общество Красного Креста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Безымянный-1</dc:title>
  <dc:creator>Яна</dc:creator>
  <cp:lastModifiedBy>Администратор</cp:lastModifiedBy>
  <cp:revision>259</cp:revision>
  <dcterms:created xsi:type="dcterms:W3CDTF">2017-06-14T12:03:57Z</dcterms:created>
  <dcterms:modified xsi:type="dcterms:W3CDTF">2021-03-23T11:07:04Z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2017-06-14T00:00:00Z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2017-06-14T00:00:00Z</vt:filetime>
  </property>
</Properties>
</file>